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4" r:id="rId2"/>
  </p:sldMasterIdLst>
  <p:notesMasterIdLst>
    <p:notesMasterId r:id="rId21"/>
  </p:notesMasterIdLst>
  <p:handoutMasterIdLst>
    <p:handoutMasterId r:id="rId22"/>
  </p:handoutMasterIdLst>
  <p:sldIdLst>
    <p:sldId id="322" r:id="rId3"/>
    <p:sldId id="8019" r:id="rId4"/>
    <p:sldId id="8055" r:id="rId5"/>
    <p:sldId id="8031" r:id="rId6"/>
    <p:sldId id="8057" r:id="rId7"/>
    <p:sldId id="8058" r:id="rId8"/>
    <p:sldId id="8059" r:id="rId9"/>
    <p:sldId id="8060" r:id="rId10"/>
    <p:sldId id="8064" r:id="rId11"/>
    <p:sldId id="8062" r:id="rId12"/>
    <p:sldId id="8063" r:id="rId13"/>
    <p:sldId id="8065" r:id="rId14"/>
    <p:sldId id="8067" r:id="rId15"/>
    <p:sldId id="8056" r:id="rId16"/>
    <p:sldId id="8053" r:id="rId17"/>
    <p:sldId id="8054" r:id="rId18"/>
    <p:sldId id="8052" r:id="rId19"/>
    <p:sldId id="7150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5351" autoAdjust="0"/>
  </p:normalViewPr>
  <p:slideViewPr>
    <p:cSldViewPr snapToGrid="0" showGuides="1">
      <p:cViewPr varScale="1">
        <p:scale>
          <a:sx n="153" d="100"/>
          <a:sy n="153" d="100"/>
        </p:scale>
        <p:origin x="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XQ\Desktop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开源</a:t>
            </a:r>
            <a:r>
              <a:rPr lang="en-US"/>
              <a:t>EDA</a:t>
            </a:r>
            <a:r>
              <a:rPr lang="zh-CN"/>
              <a:t>工具数量</a:t>
            </a:r>
          </a:p>
        </c:rich>
      </c:tx>
      <c:layout>
        <c:manualLayout>
          <c:xMode val="edge"/>
          <c:yMode val="edge"/>
          <c:x val="0.34193044619422575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当年数量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EDA工具数量!$B$3:$B$17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28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B-408B-8848-3A9A24B76C97}"/>
            </c:ext>
          </c:extLst>
        </c:ser>
        <c:ser>
          <c:idx val="2"/>
          <c:order val="1"/>
          <c:tx>
            <c:v>累计数量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EDA工具数量!$A$3:$A$17</c:f>
              <c:numCache>
                <c:formatCode>General</c:formatCode>
                <c:ptCount val="15"/>
                <c:pt idx="0">
                  <c:v>1999</c:v>
                </c:pt>
                <c:pt idx="1">
                  <c:v>2002</c:v>
                </c:pt>
                <c:pt idx="2">
                  <c:v>2004</c:v>
                </c:pt>
                <c:pt idx="3">
                  <c:v>2005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</c:numCache>
            </c:numRef>
          </c:cat>
          <c:val>
            <c:numRef>
              <c:f>EDA工具数量!$C$3:$C$17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10</c:v>
                </c:pt>
                <c:pt idx="8">
                  <c:v>11</c:v>
                </c:pt>
                <c:pt idx="9">
                  <c:v>13</c:v>
                </c:pt>
                <c:pt idx="10">
                  <c:v>16</c:v>
                </c:pt>
                <c:pt idx="11">
                  <c:v>20</c:v>
                </c:pt>
                <c:pt idx="12">
                  <c:v>25</c:v>
                </c:pt>
                <c:pt idx="13">
                  <c:v>53</c:v>
                </c:pt>
                <c:pt idx="1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DB-408B-8848-3A9A24B76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4462736"/>
        <c:axId val="904465688"/>
      </c:barChart>
      <c:catAx>
        <c:axId val="90446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4465688"/>
        <c:crosses val="autoZero"/>
        <c:auto val="1"/>
        <c:lblAlgn val="ctr"/>
        <c:lblOffset val="100"/>
        <c:noMultiLvlLbl val="0"/>
      </c:catAx>
      <c:valAx>
        <c:axId val="90446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446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 b="1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——2023-07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王瑞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2023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5970689" y="1702038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检测代价</a:t>
            </a:r>
            <a:endParaRPr lang="en-US" altLang="zh-CN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112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 err="1">
                <a:solidFill>
                  <a:srgbClr val="C00000"/>
                </a:solidFill>
              </a:rPr>
              <a:t>Gtest</a:t>
            </a:r>
            <a:r>
              <a:rPr lang="zh-CN" altLang="en-US" sz="2000" b="1" kern="0" dirty="0">
                <a:solidFill>
                  <a:srgbClr val="C00000"/>
                </a:solidFill>
              </a:rPr>
              <a:t>检测代码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检测路径</a:t>
            </a:r>
            <a:endParaRPr lang="en-US" altLang="zh-CN" sz="1800" dirty="0"/>
          </a:p>
          <a:p>
            <a:pPr marL="344170" lvl="1" indent="0">
              <a:spcAft>
                <a:spcPts val="600"/>
              </a:spcAft>
              <a:buNone/>
            </a:pPr>
            <a:endParaRPr lang="zh-CN" altLang="en-US" sz="1400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0AA3A-B3AC-49F1-AE3C-44ACB8A9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05640"/>
            <a:ext cx="5342472" cy="3437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80B58-CD15-4B88-A69D-BB4325A2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81" y="2505640"/>
            <a:ext cx="5342472" cy="25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493634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编译输出</a:t>
            </a:r>
            <a:endParaRPr lang="en-US" altLang="zh-CN" sz="2000" b="1" kern="0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 err="1">
                <a:solidFill>
                  <a:srgbClr val="C00000"/>
                </a:solidFill>
              </a:rPr>
              <a:t>Cmake</a:t>
            </a:r>
            <a:r>
              <a:rPr lang="zh-CN" altLang="en-US" sz="2000" b="1" kern="0" dirty="0">
                <a:solidFill>
                  <a:srgbClr val="C00000"/>
                </a:solidFill>
              </a:rPr>
              <a:t>代码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cmake_minimum_required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(VERSION 3.0.0)</a:t>
            </a:r>
            <a:br>
              <a:rPr lang="en-US" altLang="zh-CN" sz="1050" b="0" dirty="0">
                <a:effectLst/>
                <a:latin typeface="Consolas" panose="020B0609020204030204" pitchFamily="49" charset="0"/>
              </a:rPr>
            </a:br>
            <a:r>
              <a:rPr lang="en-US" altLang="zh-CN" sz="1050" b="0" dirty="0">
                <a:effectLst/>
                <a:latin typeface="Consolas" panose="020B0609020204030204" pitchFamily="49" charset="0"/>
              </a:rPr>
              <a:t>project(Assignment3 VERSION 0.2.0 LANGUAGES CXX)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设置输出路径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set(EXECUTABLE_OUTPUT_PATH ${PROJECT_SOURCE_DIR}/build)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链接头文件路径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include_directories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(${PROJECT_SOURCE_DIR}/include)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添加子目录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add_subdirectory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(${PROJECT_SOURCE_DIR}/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编译可执行文件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add_executable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(${PROJECT_NAME} ${PROJECT_SOURCE_DIR}/test/MyAstar_test.cpp)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设置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gtest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变量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set(GTEST_LIBS ${PROJECT_NAME}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libgtest.a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libgtest_main.a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pthread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050" b="0" dirty="0">
                <a:effectLst/>
                <a:latin typeface="Consolas" panose="020B0609020204030204" pitchFamily="49" charset="0"/>
              </a:rPr>
              <a:t>链接库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(${PROJECT_NAME} </a:t>
            </a: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MyAstar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360000" indent="0">
              <a:lnSpc>
                <a:spcPct val="150000"/>
              </a:lnSpc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(${PROJEXT_NAME} ${GTEST_LIBS})</a:t>
            </a:r>
            <a:br>
              <a:rPr lang="en-US" altLang="zh-CN" sz="105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zh-CN" altLang="en-US" sz="1400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F52974-DC67-48D2-A47D-59F0DE4A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34" y="2064896"/>
            <a:ext cx="5924000" cy="22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493634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编译输出</a:t>
            </a:r>
            <a:endParaRPr lang="en-US" altLang="zh-CN" sz="2000" b="1" kern="0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109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随机测试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marL="344170" lvl="1" indent="0">
              <a:spcAft>
                <a:spcPts val="600"/>
              </a:spcAft>
              <a:buNone/>
            </a:pPr>
            <a:endParaRPr lang="zh-CN" altLang="en-US" sz="1400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29034-0D04-4C45-8FD6-2908AAB3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6" y="2064896"/>
            <a:ext cx="4634843" cy="43055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E4802C-24B0-4242-83B8-FFF82ADC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4896"/>
            <a:ext cx="2687320" cy="9499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B18A49-CD4C-4374-8BDE-D624C7CB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560" y="2064896"/>
            <a:ext cx="3342410" cy="39579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968AB4-9D7A-4CA2-9B65-BD9A48ED4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105" y="3014809"/>
            <a:ext cx="2694215" cy="32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5478731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存在问题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  <a:cs typeface="+mn-cs"/>
              </a:rPr>
              <a:t>编写代码不熟练</a:t>
            </a:r>
            <a:endParaRPr lang="en-US" altLang="zh-CN" sz="2000" b="1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zh-CN" altLang="en-US" sz="2100" dirty="0"/>
              <a:t>各种低级错误时常出现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zh-CN" altLang="en-US" sz="2100" dirty="0"/>
              <a:t>内存不能合理释放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zh-CN" altLang="en-US" sz="2100" dirty="0"/>
              <a:t>异常处理：指针犯错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zh-CN" altLang="en-US" sz="2100" dirty="0"/>
              <a:t>现代写法运用不熟，止于理论</a:t>
            </a:r>
            <a:endParaRPr lang="en-US" altLang="zh-CN" sz="2100" dirty="0"/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  <a:cs typeface="+mn-cs"/>
              </a:rPr>
              <a:t>问题抽象、模型建立有待提升</a:t>
            </a:r>
            <a:endParaRPr lang="en-US" altLang="zh-CN" sz="2000" b="1" dirty="0">
              <a:solidFill>
                <a:srgbClr val="C00000"/>
              </a:solidFill>
              <a:cs typeface="+mn-cs"/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  <a:cs typeface="+mn-cs"/>
              </a:rPr>
              <a:t>代码冗余、精简能力不足</a:t>
            </a:r>
            <a:endParaRPr lang="en-US" altLang="zh-CN" sz="2000" b="1" dirty="0">
              <a:solidFill>
                <a:srgbClr val="C00000"/>
              </a:solidFill>
              <a:cs typeface="+mn-cs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dirty="0" err="1">
                <a:solidFill>
                  <a:srgbClr val="C00000"/>
                </a:solidFill>
                <a:cs typeface="+mn-cs"/>
              </a:rPr>
              <a:t>Vscode</a:t>
            </a:r>
            <a:r>
              <a:rPr lang="zh-CN" altLang="en-US" sz="2000" b="1" dirty="0">
                <a:solidFill>
                  <a:srgbClr val="C00000"/>
                </a:solidFill>
                <a:cs typeface="+mn-cs"/>
              </a:rPr>
              <a:t>运用不熟练</a:t>
            </a:r>
            <a:endParaRPr lang="en-US" altLang="zh-CN" sz="2000" b="1" dirty="0">
              <a:solidFill>
                <a:srgbClr val="C00000"/>
              </a:solidFill>
              <a:cs typeface="+mn-cs"/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E5CA25-7833-45F0-8517-B6997838C6B2}"/>
              </a:ext>
            </a:extLst>
          </p:cNvPr>
          <p:cNvSpPr txBox="1">
            <a:spLocks/>
          </p:cNvSpPr>
          <p:nvPr/>
        </p:nvSpPr>
        <p:spPr bwMode="auto">
          <a:xfrm>
            <a:off x="6516460" y="1196751"/>
            <a:ext cx="5478731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努力方向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坚持学习与实践，积累经验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深入理解内存管理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阅读官方手册，学习优质代码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实践中有意识练习使用现代写法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利用继承与多态</a:t>
            </a:r>
            <a:endParaRPr lang="en-US" altLang="zh-CN" sz="20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2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3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2030 ”</a:t>
            </a:r>
            <a:r>
              <a:rPr lang="zh-CN" altLang="en-US" dirty="0"/>
              <a:t>三步走</a:t>
            </a:r>
            <a:r>
              <a:rPr lang="en-US" altLang="zh-CN" dirty="0"/>
              <a:t>”</a:t>
            </a:r>
            <a:r>
              <a:rPr lang="zh-CN" altLang="en-US" dirty="0"/>
              <a:t>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3-5</a:t>
            </a:r>
            <a:r>
              <a:rPr lang="zh-CN" altLang="en-US" sz="2800" b="1" dirty="0"/>
              <a:t>年为社区提供经过流片验证的高质量</a:t>
            </a:r>
            <a:r>
              <a:rPr lang="en-US" altLang="zh-CN" sz="2800" b="1" dirty="0"/>
              <a:t>RISC-V</a:t>
            </a:r>
            <a:r>
              <a:rPr lang="zh-CN" altLang="en-US" sz="2800" b="1" dirty="0"/>
              <a:t>开源核、开源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设计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RISC-V</a:t>
            </a:r>
            <a:r>
              <a:rPr lang="zh-CN" altLang="en-US" sz="2400" dirty="0"/>
              <a:t>处理器核</a:t>
            </a:r>
            <a:r>
              <a:rPr lang="en-US" altLang="zh-CN" sz="2400" dirty="0"/>
              <a:t>IP</a:t>
            </a:r>
            <a:r>
              <a:rPr lang="zh-CN" altLang="en-US" sz="2400" dirty="0"/>
              <a:t>、外围</a:t>
            </a:r>
            <a:r>
              <a:rPr lang="en-US" altLang="zh-CN" sz="2400" dirty="0"/>
              <a:t>IP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5-7</a:t>
            </a:r>
            <a:r>
              <a:rPr lang="zh-CN" altLang="en-US" sz="2800" b="1" dirty="0"/>
              <a:t>年逐步构建一套基于开源</a:t>
            </a:r>
            <a:r>
              <a:rPr lang="en-US" altLang="zh-CN" sz="2800" b="1" dirty="0">
                <a:solidFill>
                  <a:srgbClr val="C00000"/>
                </a:solidFill>
              </a:rPr>
              <a:t>EDA</a:t>
            </a:r>
            <a:r>
              <a:rPr lang="zh-CN" altLang="en-US" sz="2800" b="1" dirty="0"/>
              <a:t>工具链、开源</a:t>
            </a:r>
            <a:r>
              <a:rPr lang="en-US" altLang="zh-CN" sz="2800" b="1" dirty="0">
                <a:solidFill>
                  <a:srgbClr val="C00000"/>
                </a:solidFill>
              </a:rPr>
              <a:t>IP</a:t>
            </a:r>
            <a:r>
              <a:rPr lang="zh-CN" altLang="en-US" sz="2800" b="1" dirty="0"/>
              <a:t>、开源</a:t>
            </a:r>
            <a:r>
              <a:rPr lang="zh-CN" altLang="en-US" sz="2800" b="1" dirty="0">
                <a:solidFill>
                  <a:srgbClr val="C00000"/>
                </a:solidFill>
              </a:rPr>
              <a:t>工艺库</a:t>
            </a:r>
            <a:r>
              <a:rPr lang="zh-CN" altLang="en-US" sz="2800" b="1" dirty="0"/>
              <a:t>的开源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芯片设计流程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将商业版工具、</a:t>
            </a:r>
            <a:r>
              <a:rPr lang="en-US" altLang="zh-CN" sz="2400" dirty="0"/>
              <a:t>IP</a:t>
            </a:r>
            <a:r>
              <a:rPr lang="zh-CN" altLang="en-US" sz="2400" dirty="0"/>
              <a:t>逐渐替换为开源版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</a:rPr>
              <a:t>实现本科生用全开源工具开发开源芯片，带着自己芯片毕业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10-15</a:t>
            </a:r>
            <a:r>
              <a:rPr lang="zh-CN" altLang="en-US" sz="2800" b="1" dirty="0"/>
              <a:t>年开发更智能、更自动化的开源工具，提高设计验证效率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形成开源芯片设计生态，降低芯片开发门槛</a:t>
            </a:r>
          </a:p>
        </p:txBody>
      </p:sp>
    </p:spTree>
    <p:extLst>
      <p:ext uri="{BB962C8B-B14F-4D97-AF65-F5344CB8AC3E}">
        <p14:creationId xmlns:p14="http://schemas.microsoft.com/office/powerpoint/2010/main" val="289987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2030 ”</a:t>
            </a:r>
            <a:r>
              <a:rPr lang="zh-CN" altLang="en-US" dirty="0"/>
              <a:t>三步走</a:t>
            </a:r>
            <a:r>
              <a:rPr lang="en-US" altLang="zh-CN" dirty="0"/>
              <a:t>”</a:t>
            </a:r>
            <a:r>
              <a:rPr lang="zh-CN" altLang="en-US" dirty="0"/>
              <a:t>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3-5</a:t>
            </a:r>
            <a:r>
              <a:rPr lang="zh-CN" altLang="en-US" sz="2800" b="1" dirty="0"/>
              <a:t>年为社区提供经过流片验证的高质量</a:t>
            </a:r>
            <a:r>
              <a:rPr lang="en-US" altLang="zh-CN" sz="2800" b="1" dirty="0"/>
              <a:t>RISC-V</a:t>
            </a:r>
            <a:r>
              <a:rPr lang="zh-CN" altLang="en-US" sz="2800" b="1" dirty="0"/>
              <a:t>开源核、开源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设计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RISC-V</a:t>
            </a:r>
            <a:r>
              <a:rPr lang="zh-CN" altLang="en-US" sz="2400" dirty="0"/>
              <a:t>处理器核</a:t>
            </a:r>
            <a:r>
              <a:rPr lang="en-US" altLang="zh-CN" sz="2400" dirty="0"/>
              <a:t>IP</a:t>
            </a:r>
            <a:r>
              <a:rPr lang="zh-CN" altLang="en-US" sz="2400" dirty="0"/>
              <a:t>、外围</a:t>
            </a:r>
            <a:r>
              <a:rPr lang="en-US" altLang="zh-CN" sz="2400" dirty="0"/>
              <a:t>IP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800" b="1" dirty="0">
                <a:solidFill>
                  <a:srgbClr val="0070C0"/>
                </a:solidFill>
              </a:rPr>
              <a:t>SoC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5-7</a:t>
            </a:r>
            <a:r>
              <a:rPr lang="zh-CN" altLang="en-US" sz="2800" b="1" dirty="0"/>
              <a:t>年逐步构建一套基于开源</a:t>
            </a:r>
            <a:r>
              <a:rPr lang="en-US" altLang="zh-CN" sz="2800" b="1" dirty="0">
                <a:solidFill>
                  <a:srgbClr val="C00000"/>
                </a:solidFill>
              </a:rPr>
              <a:t>EDA</a:t>
            </a:r>
            <a:r>
              <a:rPr lang="zh-CN" altLang="en-US" sz="2800" b="1" dirty="0"/>
              <a:t>工具链、开源</a:t>
            </a:r>
            <a:r>
              <a:rPr lang="en-US" altLang="zh-CN" sz="2800" b="1" dirty="0">
                <a:solidFill>
                  <a:srgbClr val="C00000"/>
                </a:solidFill>
              </a:rPr>
              <a:t>IP</a:t>
            </a:r>
            <a:r>
              <a:rPr lang="zh-CN" altLang="en-US" sz="2800" b="1" dirty="0"/>
              <a:t>、开源</a:t>
            </a:r>
            <a:r>
              <a:rPr lang="zh-CN" altLang="en-US" sz="2800" b="1" dirty="0">
                <a:solidFill>
                  <a:srgbClr val="C00000"/>
                </a:solidFill>
              </a:rPr>
              <a:t>工艺库</a:t>
            </a:r>
            <a:r>
              <a:rPr lang="zh-CN" altLang="en-US" sz="2800" b="1" dirty="0"/>
              <a:t>的开源</a:t>
            </a:r>
            <a:r>
              <a:rPr lang="en-US" altLang="zh-CN" sz="2800" b="1" dirty="0"/>
              <a:t>SoC</a:t>
            </a:r>
            <a:r>
              <a:rPr lang="zh-CN" altLang="en-US" sz="2800" b="1" dirty="0"/>
              <a:t>芯片设计流程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将商业版工具、</a:t>
            </a:r>
            <a:r>
              <a:rPr lang="en-US" altLang="zh-CN" sz="2400" dirty="0"/>
              <a:t>IP</a:t>
            </a:r>
            <a:r>
              <a:rPr lang="zh-CN" altLang="en-US" sz="2400" dirty="0"/>
              <a:t>逐渐替换为开源版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</a:rPr>
              <a:t>实现本科生用全开源工具开发开源芯片，带着自己芯片毕业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用</a:t>
            </a:r>
            <a:r>
              <a:rPr lang="en-US" altLang="zh-CN" sz="2800" b="1" dirty="0"/>
              <a:t>10-15</a:t>
            </a:r>
            <a:r>
              <a:rPr lang="zh-CN" altLang="en-US" sz="2800" b="1" dirty="0"/>
              <a:t>年开发更智能、更自动化的开源工具，提高设计验证效率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形成开源芯片设计生态，降低芯片开发门槛</a:t>
            </a:r>
          </a:p>
        </p:txBody>
      </p:sp>
    </p:spTree>
    <p:extLst>
      <p:ext uri="{BB962C8B-B14F-4D97-AF65-F5344CB8AC3E}">
        <p14:creationId xmlns:p14="http://schemas.microsoft.com/office/powerpoint/2010/main" val="262332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44DB3-D1B1-4F4F-B4EE-A8A8714D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开源是趋势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4CB38-A8C7-43F7-8B95-E75C8ED6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3"/>
            <a:ext cx="10972800" cy="1595434"/>
          </a:xfrm>
        </p:spPr>
        <p:txBody>
          <a:bodyPr/>
          <a:lstStyle/>
          <a:p>
            <a:r>
              <a:rPr lang="en-US" altLang="zh-CN" dirty="0"/>
              <a:t>DARPA ERI</a:t>
            </a:r>
            <a:r>
              <a:rPr lang="zh-CN" altLang="en-US" dirty="0"/>
              <a:t>项目资助</a:t>
            </a:r>
            <a:r>
              <a:rPr lang="en-US" altLang="zh-CN" dirty="0"/>
              <a:t>POSH</a:t>
            </a:r>
            <a:r>
              <a:rPr lang="zh-CN" altLang="en-US" dirty="0"/>
              <a:t>和</a:t>
            </a:r>
            <a:r>
              <a:rPr lang="en-US" altLang="zh-CN" dirty="0"/>
              <a:t>IDEA</a:t>
            </a:r>
            <a:r>
              <a:rPr lang="zh-CN" altLang="en-US" dirty="0"/>
              <a:t>，鼓励</a:t>
            </a:r>
            <a:r>
              <a:rPr lang="zh-CN" altLang="en-US" b="1" dirty="0">
                <a:solidFill>
                  <a:srgbClr val="FF0000"/>
                </a:solidFill>
              </a:rPr>
              <a:t>硬件</a:t>
            </a:r>
            <a:r>
              <a:rPr lang="zh-CN" altLang="en-US" dirty="0"/>
              <a:t>和</a:t>
            </a:r>
            <a:r>
              <a:rPr lang="en-US" altLang="zh-CN" dirty="0"/>
              <a:t>EDA</a:t>
            </a:r>
            <a:r>
              <a:rPr lang="zh-CN" altLang="en-US" b="1" dirty="0">
                <a:solidFill>
                  <a:srgbClr val="FF0000"/>
                </a:solidFill>
              </a:rPr>
              <a:t>软件</a:t>
            </a:r>
            <a:r>
              <a:rPr lang="zh-CN" altLang="en-US" b="1" dirty="0"/>
              <a:t>开源</a:t>
            </a:r>
            <a:endParaRPr lang="en-US" altLang="zh-CN" b="1" dirty="0"/>
          </a:p>
          <a:p>
            <a:r>
              <a:rPr lang="zh-CN" altLang="en-US" dirty="0"/>
              <a:t>近年来</a:t>
            </a:r>
            <a:r>
              <a:rPr lang="zh-CN" altLang="en-US" b="1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EDA</a:t>
            </a:r>
            <a:r>
              <a:rPr lang="zh-CN" altLang="en-US" dirty="0"/>
              <a:t>工具数量呈现快速</a:t>
            </a:r>
            <a:r>
              <a:rPr lang="zh-CN" altLang="en-US" b="1" dirty="0">
                <a:solidFill>
                  <a:srgbClr val="FF0000"/>
                </a:solidFill>
              </a:rPr>
              <a:t>上升</a:t>
            </a:r>
            <a:r>
              <a:rPr lang="zh-CN" altLang="en-US" dirty="0"/>
              <a:t>的趋势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0F752C-666E-4BA2-8BEE-0C8EFF99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7" y="2936203"/>
            <a:ext cx="6252642" cy="2780993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07CA7D3-117E-42D8-8819-FF70C5184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332048"/>
              </p:ext>
            </p:extLst>
          </p:nvPr>
        </p:nvGraphicFramePr>
        <p:xfrm>
          <a:off x="6970657" y="2529433"/>
          <a:ext cx="4802243" cy="353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C64A1D9-BE16-4286-B346-C321DF5A2CE5}"/>
              </a:ext>
            </a:extLst>
          </p:cNvPr>
          <p:cNvSpPr txBox="1"/>
          <p:nvPr/>
        </p:nvSpPr>
        <p:spPr>
          <a:xfrm>
            <a:off x="419100" y="5979061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Source: 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DARPA, Microsystems Technology Office, Broad Agency Announcement</a:t>
            </a: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Electronics Resurgence Initiative: Page 3 Investments Design Thrust, HR001117S0054</a:t>
            </a:r>
          </a:p>
          <a:p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September 15, 2017</a:t>
            </a:r>
            <a:endParaRPr lang="zh-CN" altLang="en-US" sz="10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5DEB45-7BBB-4BAE-A35F-FDF04BD7D04F}"/>
              </a:ext>
            </a:extLst>
          </p:cNvPr>
          <p:cNvSpPr txBox="1"/>
          <p:nvPr/>
        </p:nvSpPr>
        <p:spPr>
          <a:xfrm>
            <a:off x="8877300" y="6136796"/>
            <a:ext cx="3263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https://github.com/clin99/awesome-eda#1999</a:t>
            </a:r>
          </a:p>
        </p:txBody>
      </p:sp>
    </p:spTree>
    <p:extLst>
      <p:ext uri="{BB962C8B-B14F-4D97-AF65-F5344CB8AC3E}">
        <p14:creationId xmlns:p14="http://schemas.microsoft.com/office/powerpoint/2010/main" val="346814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21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学习了解</a:t>
            </a:r>
            <a:r>
              <a:rPr lang="en-US" altLang="zh-CN" sz="2800" b="1" dirty="0">
                <a:solidFill>
                  <a:srgbClr val="0070C0"/>
                </a:solidFill>
              </a:rPr>
              <a:t>C++</a:t>
            </a:r>
            <a:r>
              <a:rPr lang="zh-CN" altLang="en-US" sz="2800" b="1" dirty="0">
                <a:solidFill>
                  <a:srgbClr val="0070C0"/>
                </a:solidFill>
              </a:rPr>
              <a:t>面向对象编程的三大特性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封装：减少耦合、隐藏信息、实现细节；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继承：代码重用、可拓展性、层次化组织；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多态：派生重写、动态调用、更加灵活。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主要学习资料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《C++ Primer Plus》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C++ </a:t>
            </a:r>
            <a:r>
              <a:rPr lang="zh-CN" altLang="en-US" sz="2400" dirty="0"/>
              <a:t>标准模板库</a:t>
            </a:r>
            <a:r>
              <a:rPr lang="en-US" altLang="zh-CN" sz="2400" dirty="0"/>
              <a:t>: STL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《Effective Modern C++》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/>
              <a:t>cmake</a:t>
            </a:r>
            <a:r>
              <a:rPr lang="zh-CN" altLang="en-US" sz="2400" dirty="0"/>
              <a:t>指令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完成</a:t>
            </a:r>
            <a:r>
              <a:rPr lang="en-US" altLang="zh-CN" sz="2800" b="1" dirty="0">
                <a:solidFill>
                  <a:srgbClr val="0070C0"/>
                </a:solidFill>
              </a:rPr>
              <a:t>Assignment1</a:t>
            </a:r>
            <a:r>
              <a:rPr lang="zh-CN" altLang="en-US" sz="2800" b="1" dirty="0">
                <a:solidFill>
                  <a:srgbClr val="0070C0"/>
                </a:solidFill>
              </a:rPr>
              <a:t>、</a:t>
            </a:r>
            <a:r>
              <a:rPr lang="en-US" altLang="zh-CN" sz="2800" b="1" dirty="0">
                <a:solidFill>
                  <a:srgbClr val="0070C0"/>
                </a:solidFill>
              </a:rPr>
              <a:t>Assignment3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1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学习笔记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21A74-7E73-47CC-B853-DC50AF1C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2" y="2169366"/>
            <a:ext cx="2743341" cy="3041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E50094-A0AA-4A2B-BEB0-EAA430BF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80" y="1752390"/>
            <a:ext cx="2165461" cy="3822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0C6EFF-4A13-4B73-AC47-98EAD766F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188" y="1500348"/>
            <a:ext cx="2933851" cy="30164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59E2E0-B793-44C0-B6CD-74F8FC1B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909" y="4975166"/>
            <a:ext cx="1816193" cy="11557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568263-734B-420C-BFB7-C25DE547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865" y="1115211"/>
            <a:ext cx="3549832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885" y="1042912"/>
            <a:ext cx="5038477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代码实现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建立类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2100" dirty="0"/>
              <a:t>Edge</a:t>
            </a:r>
            <a:r>
              <a:rPr lang="zh-CN" altLang="en-US" sz="2100" dirty="0"/>
              <a:t>：记录边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en-US" altLang="zh-CN" sz="2100" dirty="0"/>
              <a:t>Path</a:t>
            </a:r>
            <a:r>
              <a:rPr lang="zh-CN" altLang="en-US" sz="2100" dirty="0"/>
              <a:t>：记录路径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en-US" altLang="zh-CN" sz="2100" dirty="0"/>
              <a:t>Map</a:t>
            </a:r>
            <a:r>
              <a:rPr lang="zh-CN" altLang="en-US" sz="2100" dirty="0"/>
              <a:t>：记录边集与点集</a:t>
            </a:r>
            <a:endParaRPr lang="en-US" altLang="zh-CN" sz="2100" dirty="0"/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主要函数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2100" dirty="0"/>
              <a:t>DFS</a:t>
            </a:r>
            <a:r>
              <a:rPr lang="zh-CN" altLang="en-US" sz="2100" dirty="0"/>
              <a:t>算法</a:t>
            </a:r>
            <a:endParaRPr lang="en-US" altLang="zh-CN" sz="2100" dirty="0"/>
          </a:p>
          <a:p>
            <a:pPr lvl="2">
              <a:spcAft>
                <a:spcPts val="600"/>
              </a:spcAft>
            </a:pPr>
            <a:r>
              <a:rPr lang="zh-CN" altLang="en-US" sz="2100" dirty="0"/>
              <a:t>排序</a:t>
            </a:r>
            <a:endParaRPr lang="en-US" altLang="zh-CN" sz="2100" dirty="0"/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输出结果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endParaRPr lang="en-US" altLang="zh-CN" sz="2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7E81DC-66F0-4DD5-90C5-42030AA3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4" y="3830661"/>
            <a:ext cx="3833792" cy="152539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72401F5D-1D88-4F16-A037-41C84DE59017}"/>
              </a:ext>
            </a:extLst>
          </p:cNvPr>
          <p:cNvSpPr/>
          <p:nvPr/>
        </p:nvSpPr>
        <p:spPr bwMode="auto">
          <a:xfrm>
            <a:off x="4198608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7A33FF-9CA1-4A78-82B3-21F041445FE7}"/>
              </a:ext>
            </a:extLst>
          </p:cNvPr>
          <p:cNvGrpSpPr/>
          <p:nvPr/>
        </p:nvGrpSpPr>
        <p:grpSpPr>
          <a:xfrm>
            <a:off x="4844263" y="2085328"/>
            <a:ext cx="2812560" cy="1239230"/>
            <a:chOff x="570867" y="4508068"/>
            <a:chExt cx="2812560" cy="123923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63AAD6-AAFF-4365-BC20-712B22DDBCF9}"/>
                </a:ext>
              </a:extLst>
            </p:cNvPr>
            <p:cNvSpPr/>
            <p:nvPr/>
          </p:nvSpPr>
          <p:spPr bwMode="auto">
            <a:xfrm>
              <a:off x="570867" y="4821861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355216-18E3-4D69-A88F-BFA462493B0B}"/>
                </a:ext>
              </a:extLst>
            </p:cNvPr>
            <p:cNvSpPr/>
            <p:nvPr/>
          </p:nvSpPr>
          <p:spPr bwMode="auto">
            <a:xfrm>
              <a:off x="1642702" y="4508068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CB8F22E-C5B2-481D-BF87-00EDCD0CE195}"/>
                </a:ext>
              </a:extLst>
            </p:cNvPr>
            <p:cNvGrpSpPr/>
            <p:nvPr/>
          </p:nvGrpSpPr>
          <p:grpSpPr>
            <a:xfrm>
              <a:off x="1642702" y="4988914"/>
              <a:ext cx="1740725" cy="758384"/>
              <a:chOff x="1642702" y="4988914"/>
              <a:chExt cx="1740725" cy="758384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E09FE92-C210-47EF-949D-3B05F46FD7D3}"/>
                  </a:ext>
                </a:extLst>
              </p:cNvPr>
              <p:cNvSpPr/>
              <p:nvPr/>
            </p:nvSpPr>
            <p:spPr bwMode="auto">
              <a:xfrm>
                <a:off x="1642702" y="5174490"/>
                <a:ext cx="714946" cy="387581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边集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917C817-EEBE-4E73-876D-F65BF1CF2A37}"/>
                  </a:ext>
                </a:extLst>
              </p:cNvPr>
              <p:cNvSpPr/>
              <p:nvPr/>
            </p:nvSpPr>
            <p:spPr bwMode="auto">
              <a:xfrm>
                <a:off x="2668502" y="4988914"/>
                <a:ext cx="714925" cy="325316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权重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8AACD3B-1141-48BF-9258-852BA99BAC98}"/>
                  </a:ext>
                </a:extLst>
              </p:cNvPr>
              <p:cNvSpPr/>
              <p:nvPr/>
            </p:nvSpPr>
            <p:spPr bwMode="auto">
              <a:xfrm>
                <a:off x="2667249" y="5421982"/>
                <a:ext cx="714905" cy="325316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rPr>
                  <a:t>方向</a:t>
                </a:r>
              </a:p>
            </p:txBody>
          </p: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37543C58-AC53-485B-8F2A-FA15E9FD2D5A}"/>
                  </a:ext>
                </a:extLst>
              </p:cNvPr>
              <p:cNvCxnSpPr>
                <a:stCxn id="15" idx="3"/>
                <a:endCxn id="17" idx="1"/>
              </p:cNvCxnSpPr>
              <p:nvPr/>
            </p:nvCxnSpPr>
            <p:spPr bwMode="auto">
              <a:xfrm flipV="1">
                <a:off x="2357648" y="5151572"/>
                <a:ext cx="310854" cy="216709"/>
              </a:xfrm>
              <a:prstGeom prst="bentConnector3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</p:spPr>
          </p:cxnSp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A043282F-9B3B-4B8B-B2E3-6A6F1F515D49}"/>
                  </a:ext>
                </a:extLst>
              </p:cNvPr>
              <p:cNvCxnSpPr>
                <a:stCxn id="15" idx="3"/>
                <a:endCxn id="18" idx="1"/>
              </p:cNvCxnSpPr>
              <p:nvPr/>
            </p:nvCxnSpPr>
            <p:spPr bwMode="auto">
              <a:xfrm>
                <a:off x="2357648" y="5368281"/>
                <a:ext cx="309601" cy="216359"/>
              </a:xfrm>
              <a:prstGeom prst="bentConnector3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/>
              </a:ln>
            </p:spPr>
          </p:cxnSp>
        </p:grp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FEE8E894-E251-415E-B636-41488531D8BA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 bwMode="auto">
            <a:xfrm flipV="1">
              <a:off x="1285813" y="4701859"/>
              <a:ext cx="356889" cy="313793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0DE7D375-65A7-4D4F-9676-43AE8DBECAF3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 bwMode="auto">
            <a:xfrm>
              <a:off x="1285813" y="5015652"/>
              <a:ext cx="356889" cy="35262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3760991" cy="29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问题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有向无环图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边具有权重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X</a:t>
            </a:r>
            <a:r>
              <a:rPr lang="zh-CN" altLang="en-US" sz="2400" dirty="0"/>
              <a:t>个中间点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权重和前</a:t>
            </a:r>
            <a:r>
              <a:rPr lang="en-US" altLang="zh-CN" sz="2400" dirty="0"/>
              <a:t>Top N</a:t>
            </a:r>
            <a:r>
              <a:rPr lang="zh-CN" altLang="en-US" sz="2400" dirty="0"/>
              <a:t>路径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800" b="1" kern="0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883309AF-BBA0-48DF-B6F1-AD1711A51213}"/>
              </a:ext>
            </a:extLst>
          </p:cNvPr>
          <p:cNvSpPr txBox="1">
            <a:spLocks/>
          </p:cNvSpPr>
          <p:nvPr/>
        </p:nvSpPr>
        <p:spPr bwMode="auto">
          <a:xfrm>
            <a:off x="4833242" y="1042912"/>
            <a:ext cx="2361337" cy="1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建模抽象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数据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算法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2400" b="1" kern="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DFS</a:t>
            </a:r>
            <a:r>
              <a:rPr lang="zh-CN" altLang="en-US" sz="2000" dirty="0"/>
              <a:t>算法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结果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BA86834-D90B-4D1C-8225-0283CC88EA57}"/>
              </a:ext>
            </a:extLst>
          </p:cNvPr>
          <p:cNvGrpSpPr/>
          <p:nvPr/>
        </p:nvGrpSpPr>
        <p:grpSpPr>
          <a:xfrm>
            <a:off x="4481546" y="4949035"/>
            <a:ext cx="3228908" cy="1716543"/>
            <a:chOff x="4577723" y="4897513"/>
            <a:chExt cx="3228908" cy="171654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E76706-75D3-430B-B135-F285FF4A20D8}"/>
                </a:ext>
              </a:extLst>
            </p:cNvPr>
            <p:cNvSpPr/>
            <p:nvPr/>
          </p:nvSpPr>
          <p:spPr bwMode="auto">
            <a:xfrm>
              <a:off x="4577723" y="5568332"/>
              <a:ext cx="89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路径集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F171E0-D10E-41CF-9EC4-CEED30B7C394}"/>
                </a:ext>
              </a:extLst>
            </p:cNvPr>
            <p:cNvSpPr/>
            <p:nvPr/>
          </p:nvSpPr>
          <p:spPr bwMode="auto">
            <a:xfrm>
              <a:off x="5834768" y="4897513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0D83A8-A09F-4F18-AD99-CD640D541EAA}"/>
                </a:ext>
              </a:extLst>
            </p:cNvPr>
            <p:cNvSpPr/>
            <p:nvPr/>
          </p:nvSpPr>
          <p:spPr bwMode="auto">
            <a:xfrm>
              <a:off x="5838611" y="5563936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路径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116613B-F807-481D-BAF3-2CEE293C0D18}"/>
                </a:ext>
              </a:extLst>
            </p:cNvPr>
            <p:cNvSpPr/>
            <p:nvPr/>
          </p:nvSpPr>
          <p:spPr bwMode="auto">
            <a:xfrm>
              <a:off x="6903298" y="5069360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A04C17-2D99-4217-8791-D9FF80B20FF8}"/>
                </a:ext>
              </a:extLst>
            </p:cNvPr>
            <p:cNvSpPr/>
            <p:nvPr/>
          </p:nvSpPr>
          <p:spPr bwMode="auto">
            <a:xfrm>
              <a:off x="6904611" y="5563935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9AD5D22-A8C2-408F-B165-93542A167A51}"/>
                </a:ext>
              </a:extLst>
            </p:cNvPr>
            <p:cNvSpPr/>
            <p:nvPr/>
          </p:nvSpPr>
          <p:spPr bwMode="auto">
            <a:xfrm>
              <a:off x="6907694" y="6066363"/>
              <a:ext cx="898937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必经点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91A1857-B0EC-4A90-B3D0-F04EB2AEC4D0}"/>
                </a:ext>
              </a:extLst>
            </p:cNvPr>
            <p:cNvSpPr/>
            <p:nvPr/>
          </p:nvSpPr>
          <p:spPr bwMode="auto">
            <a:xfrm>
              <a:off x="5838611" y="6226475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权重</a:t>
              </a:r>
            </a:p>
          </p:txBody>
        </p: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1B7730A7-321A-4B68-AB29-06D6C5CCAC4E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 bwMode="auto">
            <a:xfrm flipV="1">
              <a:off x="6553557" y="5263151"/>
              <a:ext cx="349741" cy="494576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</p:spPr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1F77BEAC-EB15-451D-821D-0DE2411A1DB1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 bwMode="auto">
            <a:xfrm flipV="1">
              <a:off x="6553557" y="5757726"/>
              <a:ext cx="351054" cy="1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</p:spPr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2FFEB42A-5EE3-40F1-B401-67C036DEF495}"/>
                </a:ext>
              </a:extLst>
            </p:cNvPr>
            <p:cNvCxnSpPr>
              <a:stCxn id="36" idx="3"/>
              <a:endCxn id="39" idx="1"/>
            </p:cNvCxnSpPr>
            <p:nvPr/>
          </p:nvCxnSpPr>
          <p:spPr bwMode="auto">
            <a:xfrm>
              <a:off x="6553557" y="5757727"/>
              <a:ext cx="354137" cy="502427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29AFA09-92BB-4336-A14B-BBBB71E2E93B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 bwMode="auto">
            <a:xfrm flipV="1">
              <a:off x="5472669" y="5091304"/>
              <a:ext cx="362099" cy="67081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73A0D108-6372-492B-B7D5-AC1CB34961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72669" y="5762123"/>
              <a:ext cx="365942" cy="4396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A620CCD-3DF9-42C7-904A-9D852C36167E}"/>
              </a:ext>
            </a:extLst>
          </p:cNvPr>
          <p:cNvCxnSpPr>
            <a:stCxn id="34" idx="3"/>
            <a:endCxn id="40" idx="1"/>
          </p:cNvCxnSpPr>
          <p:nvPr/>
        </p:nvCxnSpPr>
        <p:spPr bwMode="auto">
          <a:xfrm>
            <a:off x="5376492" y="5813645"/>
            <a:ext cx="365942" cy="658143"/>
          </a:xfrm>
          <a:prstGeom prst="bentConnector3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FB44EEF-41B2-4E2A-AAA1-B8CE288DAF60}"/>
              </a:ext>
            </a:extLst>
          </p:cNvPr>
          <p:cNvSpPr/>
          <p:nvPr/>
        </p:nvSpPr>
        <p:spPr bwMode="auto">
          <a:xfrm>
            <a:off x="7860605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48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7AE73FCD-EE22-4B26-9174-D69A46A4C7C1}"/>
              </a:ext>
            </a:extLst>
          </p:cNvPr>
          <p:cNvSpPr txBox="1">
            <a:spLocks/>
          </p:cNvSpPr>
          <p:nvPr/>
        </p:nvSpPr>
        <p:spPr bwMode="auto">
          <a:xfrm>
            <a:off x="6089105" y="1493634"/>
            <a:ext cx="5803446" cy="89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Aft>
                <a:spcPts val="600"/>
              </a:spcAft>
            </a:pPr>
            <a:r>
              <a:rPr lang="zh-CN" altLang="en-US" sz="2000" b="1" kern="0" dirty="0">
                <a:solidFill>
                  <a:srgbClr val="C00000"/>
                </a:solidFill>
              </a:rPr>
              <a:t>测试案例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，必经点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4</a:t>
            </a:r>
            <a:r>
              <a:rPr lang="zh-CN" altLang="en-US" sz="1400" kern="0" dirty="0"/>
              <a:t>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：</a:t>
            </a:r>
            <a:endParaRPr lang="en-US" altLang="zh-CN" sz="1400" kern="0" dirty="0"/>
          </a:p>
          <a:p>
            <a:pPr lvl="2">
              <a:spcAft>
                <a:spcPts val="600"/>
              </a:spcAft>
            </a:pPr>
            <a:endParaRPr lang="en-US" altLang="zh-CN" sz="1400" b="1" kern="0" dirty="0">
              <a:solidFill>
                <a:srgbClr val="0070C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1400" b="1" kern="0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，无必经点，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为：</a:t>
            </a:r>
            <a:r>
              <a:rPr lang="en-US" altLang="zh-CN" sz="1400" kern="0" dirty="0"/>
              <a:t>5</a:t>
            </a:r>
          </a:p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lvl="2">
              <a:spcAft>
                <a:spcPts val="600"/>
              </a:spcAft>
            </a:pPr>
            <a:endParaRPr lang="en-US" altLang="zh-CN" sz="1400" kern="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1400" kern="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00" kern="0" dirty="0"/>
          </a:p>
          <a:p>
            <a:pPr lvl="2">
              <a:spcAft>
                <a:spcPts val="600"/>
              </a:spcAft>
            </a:pPr>
            <a:r>
              <a:rPr lang="zh-CN" altLang="en-US" sz="1400" kern="0" dirty="0"/>
              <a:t>加边：</a:t>
            </a:r>
            <a:r>
              <a:rPr lang="en-US" altLang="zh-CN" sz="1400" kern="0" dirty="0"/>
              <a:t>2-&gt;3,weight</a:t>
            </a:r>
            <a:r>
              <a:rPr lang="zh-CN" altLang="en-US" sz="1400" kern="0" dirty="0"/>
              <a:t>：</a:t>
            </a:r>
            <a:r>
              <a:rPr lang="en-US" altLang="zh-CN" sz="1400" kern="0" dirty="0"/>
              <a:t>8</a:t>
            </a:r>
            <a:r>
              <a:rPr lang="zh-CN" altLang="en-US" sz="1400" kern="0" dirty="0"/>
              <a:t>；起始点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，终点</a:t>
            </a:r>
            <a:r>
              <a:rPr lang="en-US" altLang="zh-CN" sz="1400" kern="0" dirty="0"/>
              <a:t>5</a:t>
            </a:r>
            <a:r>
              <a:rPr lang="zh-CN" altLang="en-US" sz="1400" kern="0" dirty="0"/>
              <a:t>，必经点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4</a:t>
            </a:r>
            <a:r>
              <a:rPr lang="zh-CN" altLang="en-US" sz="1400" kern="0" dirty="0"/>
              <a:t>，</a:t>
            </a:r>
            <a:r>
              <a:rPr lang="en-US" altLang="zh-CN" sz="1400" kern="0" dirty="0"/>
              <a:t>top N</a:t>
            </a:r>
            <a:r>
              <a:rPr lang="zh-CN" altLang="en-US" sz="1400" kern="0" dirty="0"/>
              <a:t>为</a:t>
            </a:r>
            <a:r>
              <a:rPr lang="en-US" altLang="zh-CN" sz="1400" kern="0" dirty="0"/>
              <a:t>3</a:t>
            </a:r>
            <a:r>
              <a:rPr lang="zh-CN" altLang="en-US" sz="1400" kern="0" dirty="0"/>
              <a:t>：</a:t>
            </a:r>
            <a:endParaRPr lang="en-US" altLang="zh-CN" sz="1400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1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649712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solidFill>
                  <a:srgbClr val="C00000"/>
                </a:solidFill>
              </a:rPr>
              <a:t>DFS</a:t>
            </a:r>
            <a:r>
              <a:rPr lang="zh-CN" altLang="en-US" sz="2000" b="1" kern="0" dirty="0">
                <a:solidFill>
                  <a:srgbClr val="C00000"/>
                </a:solidFill>
              </a:rPr>
              <a:t>伪代码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600" kern="0" dirty="0"/>
              <a:t>* </a:t>
            </a:r>
            <a:r>
              <a:rPr lang="zh-CN" altLang="en-US" sz="1400" kern="0" dirty="0"/>
              <a:t>输入当前点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、终点、权重</a:t>
            </a:r>
            <a:r>
              <a:rPr lang="en-US" altLang="zh-CN" sz="1400" kern="0" dirty="0"/>
              <a:t>0</a:t>
            </a:r>
            <a:r>
              <a:rPr lang="zh-CN" altLang="en-US" sz="1400" kern="0" dirty="0"/>
              <a:t>、当前路径，必经结点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* </a:t>
            </a:r>
            <a:r>
              <a:rPr lang="zh-CN" altLang="en-US" sz="1400" kern="0" dirty="0"/>
              <a:t>将当前点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加入当前路径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      * </a:t>
            </a:r>
            <a:r>
              <a:rPr lang="zh-CN" altLang="en-US" sz="1400" kern="0" dirty="0"/>
              <a:t>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为终点：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初始化遍历数组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遍历当前路径结点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判断必经结点是否全部经过：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      * </a:t>
            </a:r>
            <a:r>
              <a:rPr lang="zh-CN" altLang="en-US" sz="1400" kern="0" dirty="0"/>
              <a:t>若全部经过，将当前路径加入成功路径集合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      * </a:t>
            </a:r>
            <a:r>
              <a:rPr lang="zh-CN" altLang="en-US" sz="1400" kern="0" dirty="0"/>
              <a:t>若未全部经过，不做操作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       * </a:t>
            </a:r>
            <a:r>
              <a:rPr lang="zh-CN" altLang="en-US" sz="1400" kern="0" dirty="0"/>
              <a:t>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不为终点：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遍历以当前点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可抵点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，设置可抵点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为当前点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	   * </a:t>
            </a:r>
            <a:r>
              <a:rPr lang="zh-CN" altLang="en-US" sz="1400" kern="0" dirty="0"/>
              <a:t>递归</a:t>
            </a:r>
            <a:r>
              <a:rPr lang="en-US" altLang="zh-CN" sz="1400" kern="0" dirty="0"/>
              <a:t>DFS</a:t>
            </a:r>
            <a:r>
              <a:rPr lang="zh-CN" altLang="en-US" sz="1400" kern="0" dirty="0"/>
              <a:t>算法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r>
              <a:rPr lang="en-US" altLang="zh-CN" sz="1400" kern="0" dirty="0"/>
              <a:t>* </a:t>
            </a:r>
            <a:r>
              <a:rPr lang="zh-CN" altLang="en-US" sz="1400" kern="0" dirty="0"/>
              <a:t>将当前点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从当前路径置出</a:t>
            </a:r>
            <a:endParaRPr lang="en-US" altLang="zh-CN" sz="14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1600" kern="0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A0373F-8B1E-460A-B720-45B23770A746}"/>
              </a:ext>
            </a:extLst>
          </p:cNvPr>
          <p:cNvGrpSpPr/>
          <p:nvPr/>
        </p:nvGrpSpPr>
        <p:grpSpPr>
          <a:xfrm>
            <a:off x="7179253" y="2256574"/>
            <a:ext cx="3636681" cy="4251557"/>
            <a:chOff x="6931603" y="2256574"/>
            <a:chExt cx="3636681" cy="425155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D4DD8-DCED-4D2C-86BB-E75FC3C16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0" t="26072" r="64998"/>
            <a:stretch/>
          </p:blipFill>
          <p:spPr>
            <a:xfrm>
              <a:off x="6931603" y="2256574"/>
              <a:ext cx="3636681" cy="59945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9463F1A-92A7-4911-A536-B04D3F205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603" y="3240931"/>
              <a:ext cx="3636681" cy="105348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CF8AD5-BFA0-4209-B8BA-12137456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1603" y="4850231"/>
              <a:ext cx="3636681" cy="165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31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883309AF-BBA0-48DF-B6F1-AD1711A51213}"/>
              </a:ext>
            </a:extLst>
          </p:cNvPr>
          <p:cNvSpPr txBox="1">
            <a:spLocks/>
          </p:cNvSpPr>
          <p:nvPr/>
        </p:nvSpPr>
        <p:spPr bwMode="auto">
          <a:xfrm>
            <a:off x="4833242" y="1042912"/>
            <a:ext cx="2361337" cy="1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建模抽象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数据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算法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400" dirty="0"/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结果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053" y="1042912"/>
            <a:ext cx="5038477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代码实现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建立类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Point</a:t>
            </a:r>
            <a:r>
              <a:rPr lang="zh-CN" altLang="en-US" sz="1800" dirty="0"/>
              <a:t>：记录点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AStar</a:t>
            </a:r>
            <a:r>
              <a:rPr lang="zh-CN" altLang="en-US" sz="1800" dirty="0"/>
              <a:t>：</a:t>
            </a:r>
            <a:r>
              <a:rPr lang="en-US" altLang="zh-CN" sz="1800" dirty="0"/>
              <a:t>A*</a:t>
            </a:r>
            <a:r>
              <a:rPr lang="zh-CN" altLang="en-US" sz="1800" dirty="0"/>
              <a:t>算法与图存储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TestMap</a:t>
            </a:r>
            <a:r>
              <a:rPr lang="zh-CN" altLang="en-US" sz="1800" dirty="0"/>
              <a:t>：生成随机图测试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主要函数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zh-CN" altLang="en-US" sz="2000" b="1" kern="1200" dirty="0">
                <a:solidFill>
                  <a:srgbClr val="C00000"/>
                </a:solidFill>
                <a:cs typeface="+mn-cs"/>
              </a:rPr>
              <a:t>输出结果</a:t>
            </a:r>
            <a:endParaRPr lang="en-US" altLang="zh-CN" sz="2000" b="1" kern="1200" dirty="0">
              <a:solidFill>
                <a:srgbClr val="C00000"/>
              </a:solidFill>
              <a:cs typeface="+mn-cs"/>
            </a:endParaRPr>
          </a:p>
          <a:p>
            <a:pPr lvl="2">
              <a:spcAft>
                <a:spcPts val="600"/>
              </a:spcAft>
            </a:pPr>
            <a:endParaRPr lang="en-US" altLang="zh-CN" sz="2100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2401F5D-1D88-4F16-A037-41C84DE59017}"/>
              </a:ext>
            </a:extLst>
          </p:cNvPr>
          <p:cNvSpPr/>
          <p:nvPr/>
        </p:nvSpPr>
        <p:spPr bwMode="auto">
          <a:xfrm>
            <a:off x="4015729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27A33FF-9CA1-4A78-82B3-21F041445FE7}"/>
              </a:ext>
            </a:extLst>
          </p:cNvPr>
          <p:cNvGrpSpPr/>
          <p:nvPr/>
        </p:nvGrpSpPr>
        <p:grpSpPr>
          <a:xfrm>
            <a:off x="4844263" y="2085328"/>
            <a:ext cx="1786781" cy="1054003"/>
            <a:chOff x="570867" y="4508068"/>
            <a:chExt cx="1786781" cy="10540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63AAD6-AAFF-4365-BC20-712B22DDBCF9}"/>
                </a:ext>
              </a:extLst>
            </p:cNvPr>
            <p:cNvSpPr/>
            <p:nvPr/>
          </p:nvSpPr>
          <p:spPr bwMode="auto">
            <a:xfrm>
              <a:off x="570867" y="4821861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图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355216-18E3-4D69-A88F-BFA462493B0B}"/>
                </a:ext>
              </a:extLst>
            </p:cNvPr>
            <p:cNvSpPr/>
            <p:nvPr/>
          </p:nvSpPr>
          <p:spPr bwMode="auto">
            <a:xfrm>
              <a:off x="1642702" y="4508068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09FE92-C210-47EF-949D-3B05F46FD7D3}"/>
                </a:ext>
              </a:extLst>
            </p:cNvPr>
            <p:cNvSpPr/>
            <p:nvPr/>
          </p:nvSpPr>
          <p:spPr bwMode="auto">
            <a:xfrm>
              <a:off x="1642702" y="5174490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边集</a:t>
              </a:r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FEE8E894-E251-415E-B636-41488531D8BA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 bwMode="auto">
            <a:xfrm flipV="1">
              <a:off x="1285813" y="4701859"/>
              <a:ext cx="356889" cy="313793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0DE7D375-65A7-4D4F-9676-43AE8DBECAF3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 bwMode="auto">
            <a:xfrm>
              <a:off x="1285813" y="5015652"/>
              <a:ext cx="356889" cy="352629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3760991" cy="29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问题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障碍图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避障算法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b="1" dirty="0">
                <a:solidFill>
                  <a:srgbClr val="C00000"/>
                </a:solidFill>
              </a:rPr>
              <a:t>最优路径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BA86834-D90B-4D1C-8225-0283CC88EA57}"/>
              </a:ext>
            </a:extLst>
          </p:cNvPr>
          <p:cNvGrpSpPr/>
          <p:nvPr/>
        </p:nvGrpSpPr>
        <p:grpSpPr>
          <a:xfrm>
            <a:off x="4937541" y="4882002"/>
            <a:ext cx="1795835" cy="1708077"/>
            <a:chOff x="4757722" y="4897513"/>
            <a:chExt cx="1795835" cy="170807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E76706-75D3-430B-B135-F285FF4A20D8}"/>
                </a:ext>
              </a:extLst>
            </p:cNvPr>
            <p:cNvSpPr/>
            <p:nvPr/>
          </p:nvSpPr>
          <p:spPr bwMode="auto">
            <a:xfrm>
              <a:off x="4757722" y="5556154"/>
              <a:ext cx="714946" cy="390967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路径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DF171E0-D10E-41CF-9EC4-CEED30B7C394}"/>
                </a:ext>
              </a:extLst>
            </p:cNvPr>
            <p:cNvSpPr/>
            <p:nvPr/>
          </p:nvSpPr>
          <p:spPr bwMode="auto">
            <a:xfrm>
              <a:off x="5834768" y="4897513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有序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0D83A8-A09F-4F18-AD99-CD640D541EAA}"/>
                </a:ext>
              </a:extLst>
            </p:cNvPr>
            <p:cNvSpPr/>
            <p:nvPr/>
          </p:nvSpPr>
          <p:spPr bwMode="auto">
            <a:xfrm>
              <a:off x="5838611" y="5559172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点集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91A1857-B0EC-4A90-B3D0-F04EB2AEC4D0}"/>
                </a:ext>
              </a:extLst>
            </p:cNvPr>
            <p:cNvSpPr/>
            <p:nvPr/>
          </p:nvSpPr>
          <p:spPr bwMode="auto">
            <a:xfrm>
              <a:off x="5838611" y="6218009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代价</a:t>
              </a: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29AFA09-92BB-4336-A14B-BBBB71E2E93B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 bwMode="auto">
            <a:xfrm flipV="1">
              <a:off x="5472668" y="5091304"/>
              <a:ext cx="362100" cy="660334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73A0D108-6372-492B-B7D5-AC1CB34961E5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 bwMode="auto">
            <a:xfrm>
              <a:off x="5472668" y="5751638"/>
              <a:ext cx="365943" cy="1325"/>
            </a:xfrm>
            <a:prstGeom prst="bentConnector3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A620CCD-3DF9-42C7-904A-9D852C36167E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 bwMode="auto">
          <a:xfrm>
            <a:off x="5652487" y="5736127"/>
            <a:ext cx="365943" cy="660162"/>
          </a:xfrm>
          <a:prstGeom prst="bentConnector3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FB44EEF-41B2-4E2A-AAA1-B8CE288DAF60}"/>
              </a:ext>
            </a:extLst>
          </p:cNvPr>
          <p:cNvSpPr/>
          <p:nvPr/>
        </p:nvSpPr>
        <p:spPr bwMode="auto">
          <a:xfrm>
            <a:off x="7538873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7A80C-CBA5-4830-959E-2C28BE81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6" y="3718437"/>
            <a:ext cx="3469181" cy="18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3</a:t>
            </a:r>
            <a:endParaRPr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EF8B0A84-1538-4288-9BC8-A3FD5A12509C}"/>
              </a:ext>
            </a:extLst>
          </p:cNvPr>
          <p:cNvSpPr txBox="1">
            <a:spLocks/>
          </p:cNvSpPr>
          <p:nvPr/>
        </p:nvSpPr>
        <p:spPr bwMode="auto">
          <a:xfrm>
            <a:off x="439394" y="1049739"/>
            <a:ext cx="5550774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b="1" kern="0" dirty="0">
                <a:solidFill>
                  <a:srgbClr val="C00000"/>
                </a:solidFill>
              </a:rPr>
              <a:t>A*</a:t>
            </a:r>
            <a:r>
              <a:rPr lang="zh-CN" altLang="en-US" sz="2000" b="1" kern="0" dirty="0">
                <a:solidFill>
                  <a:srgbClr val="C00000"/>
                </a:solidFill>
              </a:rPr>
              <a:t>伪代码</a:t>
            </a:r>
            <a:endParaRPr lang="en-US" altLang="zh-CN" sz="2000" b="1" kern="0" dirty="0">
              <a:solidFill>
                <a:srgbClr val="C00000"/>
              </a:solidFill>
            </a:endParaRP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初始化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和</a:t>
            </a:r>
            <a:r>
              <a:rPr lang="en-US" altLang="zh-CN" sz="1400" kern="0" dirty="0"/>
              <a:t>close list</a:t>
            </a:r>
            <a:endParaRPr lang="zh-CN" altLang="en-US" sz="1400" kern="0" dirty="0"/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将起点加入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* 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不为空，则从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中选取代价</a:t>
            </a:r>
            <a:r>
              <a:rPr lang="en-US" altLang="zh-CN" sz="1400" kern="0" dirty="0"/>
              <a:t>F</a:t>
            </a:r>
            <a:r>
              <a:rPr lang="zh-CN" altLang="en-US" sz="1400" kern="0" dirty="0"/>
              <a:t>最小结点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* 若结点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为终点，则：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从终点开始逐步追踪</a:t>
            </a:r>
            <a:r>
              <a:rPr lang="en-US" altLang="zh-CN" sz="1400" kern="0" dirty="0"/>
              <a:t>parent</a:t>
            </a:r>
            <a:r>
              <a:rPr lang="zh-CN" altLang="en-US" sz="1400" kern="0" dirty="0"/>
              <a:t>结点，一直达到起点；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返回找到的结果路径，算法结束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* 若结点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不是终点，则：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将结点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从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中删除，并加入</a:t>
            </a:r>
            <a:r>
              <a:rPr lang="en-US" altLang="zh-CN" sz="1400" kern="0" dirty="0"/>
              <a:t>close list</a:t>
            </a:r>
            <a:r>
              <a:rPr lang="zh-CN" altLang="en-US" sz="1400" kern="0" dirty="0"/>
              <a:t>中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* 遍历结点</a:t>
            </a:r>
            <a:r>
              <a:rPr lang="en-US" altLang="zh-CN" sz="1400" kern="0" dirty="0"/>
              <a:t>m</a:t>
            </a:r>
            <a:r>
              <a:rPr lang="zh-CN" altLang="en-US" sz="1400" kern="0" dirty="0"/>
              <a:t>所有的邻近结点：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* 如果邻近结点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在</a:t>
            </a:r>
            <a:r>
              <a:rPr lang="en-US" altLang="zh-CN" sz="1400" kern="0" dirty="0"/>
              <a:t>close list</a:t>
            </a:r>
            <a:r>
              <a:rPr lang="zh-CN" altLang="en-US" sz="1400" kern="0" dirty="0"/>
              <a:t>中，则：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    *更新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的代价</a:t>
            </a:r>
            <a:r>
              <a:rPr lang="en-US" altLang="zh-CN" sz="1400" kern="0" dirty="0"/>
              <a:t>G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H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F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</a:t>
            </a:r>
            <a:r>
              <a:rPr lang="zh-CN" altLang="en-US" sz="1400" kern="0" dirty="0"/>
              <a:t>更新父结点为结点</a:t>
            </a:r>
            <a:r>
              <a:rPr lang="en-US" altLang="zh-CN" sz="1400" kern="0" dirty="0"/>
              <a:t>m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* </a:t>
            </a:r>
            <a:r>
              <a:rPr lang="zh-CN" altLang="en-US" sz="1400" kern="0" dirty="0"/>
              <a:t>若邻近结点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也不在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中，则：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zh-CN" altLang="en-US" sz="1400" kern="0" dirty="0"/>
              <a:t>                * 计算结点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的代价</a:t>
            </a:r>
            <a:r>
              <a:rPr lang="en-US" altLang="zh-CN" sz="1400" kern="0" dirty="0"/>
              <a:t>G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H</a:t>
            </a:r>
            <a:r>
              <a:rPr lang="zh-CN" altLang="en-US" sz="1400" kern="0" dirty="0"/>
              <a:t>、</a:t>
            </a:r>
            <a:r>
              <a:rPr lang="en-US" altLang="zh-CN" sz="1400" kern="0" dirty="0"/>
              <a:t>F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 </a:t>
            </a:r>
            <a:r>
              <a:rPr lang="zh-CN" altLang="en-US" sz="1400" kern="0" dirty="0"/>
              <a:t>设置结点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的父结点为结点</a:t>
            </a:r>
            <a:r>
              <a:rPr lang="en-US" altLang="zh-CN" sz="1400" kern="0" dirty="0"/>
              <a:t>m</a:t>
            </a:r>
          </a:p>
          <a:p>
            <a:pPr marL="344170" lvl="1" indent="0">
              <a:lnSpc>
                <a:spcPct val="80000"/>
              </a:lnSpc>
              <a:spcAft>
                <a:spcPts val="600"/>
              </a:spcAft>
              <a:buNone/>
            </a:pPr>
            <a:r>
              <a:rPr lang="en-US" altLang="zh-CN" sz="1400" kern="0" dirty="0"/>
              <a:t>                * </a:t>
            </a:r>
            <a:r>
              <a:rPr lang="zh-CN" altLang="en-US" sz="1400" kern="0" dirty="0"/>
              <a:t>将结点</a:t>
            </a:r>
            <a:r>
              <a:rPr lang="en-US" altLang="zh-CN" sz="1400" kern="0" dirty="0"/>
              <a:t>n</a:t>
            </a:r>
            <a:r>
              <a:rPr lang="zh-CN" altLang="en-US" sz="1400" kern="0" dirty="0"/>
              <a:t>加入</a:t>
            </a:r>
            <a:r>
              <a:rPr lang="en-US" altLang="zh-CN" sz="1400" kern="0" dirty="0"/>
              <a:t>open list</a:t>
            </a:r>
            <a:r>
              <a:rPr lang="zh-CN" altLang="en-US" sz="1400" kern="0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1AEA2-C84D-4ADD-B4C4-DA57CA40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69" y="1115737"/>
            <a:ext cx="4461662" cy="55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2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stealth"/>
        </a:ln>
      </a:spPr>
      <a:bodyPr/>
      <a:lstStyle/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1316</Words>
  <Application>Microsoft Office PowerPoint</Application>
  <PresentationFormat>宽屏</PresentationFormat>
  <Paragraphs>225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华康俪金黑W8(P)</vt:lpstr>
      <vt:lpstr>微软雅黑</vt:lpstr>
      <vt:lpstr>微软雅黑</vt:lpstr>
      <vt:lpstr>Arial</vt:lpstr>
      <vt:lpstr>Arial Black</vt:lpstr>
      <vt:lpstr>Consolas</vt:lpstr>
      <vt:lpstr>Times New Roman</vt:lpstr>
      <vt:lpstr>Wingdings</vt:lpstr>
      <vt:lpstr>Network</vt:lpstr>
      <vt:lpstr>自定义设计方案</vt:lpstr>
      <vt:lpstr>iEDA水滴计划答辩                     ——2023-07             </vt:lpstr>
      <vt:lpstr>PowerPoint 演示文稿</vt:lpstr>
      <vt:lpstr>PowerPoint 演示文稿</vt:lpstr>
      <vt:lpstr>C++实习总结</vt:lpstr>
      <vt:lpstr>学习笔记</vt:lpstr>
      <vt:lpstr>Assignment 1</vt:lpstr>
      <vt:lpstr>Assignment 1</vt:lpstr>
      <vt:lpstr>Assignment 3</vt:lpstr>
      <vt:lpstr>Assignment 3</vt:lpstr>
      <vt:lpstr>Assignment 3</vt:lpstr>
      <vt:lpstr>Assignment 3</vt:lpstr>
      <vt:lpstr>Assignment 3</vt:lpstr>
      <vt:lpstr>C++实习总结</vt:lpstr>
      <vt:lpstr>PowerPoint 演示文稿</vt:lpstr>
      <vt:lpstr>2030 ”三步走”规划</vt:lpstr>
      <vt:lpstr>2030 ”三步走”规划</vt:lpstr>
      <vt:lpstr>开源是趋势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王 瑞</cp:lastModifiedBy>
  <cp:revision>2870</cp:revision>
  <dcterms:created xsi:type="dcterms:W3CDTF">2018-08-11T07:24:00Z</dcterms:created>
  <dcterms:modified xsi:type="dcterms:W3CDTF">2023-08-06T02:33:00Z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